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67" r:id="rId4"/>
    <p:sldId id="260" r:id="rId5"/>
    <p:sldId id="266" r:id="rId6"/>
    <p:sldId id="261" r:id="rId7"/>
    <p:sldId id="263" r:id="rId8"/>
    <p:sldId id="264" r:id="rId9"/>
    <p:sldId id="265" r:id="rId10"/>
    <p:sldId id="258" r:id="rId11"/>
  </p:sldIdLst>
  <p:sldSz cx="9144000" cy="6858000" type="screen4x3"/>
  <p:notesSz cx="9144000" cy="6858000"/>
  <p:defaultTextStyle>
    <a:defPPr>
      <a:defRPr lang="en-US"/>
    </a:defPPr>
    <a:lvl1pPr marL="0" algn="l" defTabSz="4363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36381" algn="l" defTabSz="4363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72761" algn="l" defTabSz="4363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09142" algn="l" defTabSz="4363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745523" algn="l" defTabSz="4363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181903" algn="l" defTabSz="4363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618284" algn="l" defTabSz="4363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054664" algn="l" defTabSz="4363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491045" algn="l" defTabSz="4363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4F8EA2AA-3AC6-184D-BB71-7F0F57CB581C}">
          <p14:sldIdLst>
            <p14:sldId id="256"/>
            <p14:sldId id="257"/>
            <p14:sldId id="267"/>
            <p14:sldId id="260"/>
            <p14:sldId id="266"/>
            <p14:sldId id="261"/>
            <p14:sldId id="263"/>
            <p14:sldId id="264"/>
            <p14:sldId id="265"/>
            <p14:sldId id="258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0D15"/>
    <a:srgbClr val="5A5A59"/>
    <a:srgbClr val="D63E2E"/>
    <a:srgbClr val="474746"/>
    <a:srgbClr val="2A2A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40" autoAdjust="0"/>
  </p:normalViewPr>
  <p:slideViewPr>
    <p:cSldViewPr snapToGrid="0" snapToObjects="1">
      <p:cViewPr>
        <p:scale>
          <a:sx n="49" d="100"/>
          <a:sy n="49" d="100"/>
        </p:scale>
        <p:origin x="-1277" y="-14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25" d="100"/>
          <a:sy n="125" d="100"/>
        </p:scale>
        <p:origin x="-3272" y="-112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B9F73E-6514-484D-AED0-E616D39F262A}" type="datetimeFigureOut">
              <a:rPr lang="en-US" smtClean="0"/>
              <a:pPr/>
              <a:t>9/3/2014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BD9CD6-88E5-CD48-85EC-E5CD2CA04F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450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C145B-F161-7D41-B934-884A276EBA70}" type="datetimeFigureOut">
              <a:rPr lang="en-US" smtClean="0"/>
              <a:pPr/>
              <a:t>9/3/2014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JJHJJJGJJ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8E7AD0-AAFD-B44E-AB2D-AFC7817162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135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3638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36381" algn="l" defTabSz="43638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72761" algn="l" defTabSz="43638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09142" algn="l" defTabSz="43638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745523" algn="l" defTabSz="43638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181903" algn="l" defTabSz="43638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618284" algn="l" defTabSz="43638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54664" algn="l" defTabSz="43638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91045" algn="l" defTabSz="43638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E7AD0-AAFD-B44E-AB2D-AFC78171623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05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 userDrawn="1"/>
        </p:nvSpPr>
        <p:spPr>
          <a:xfrm>
            <a:off x="685800" y="3966462"/>
            <a:ext cx="7772400" cy="1470025"/>
          </a:xfrm>
          <a:prstGeom prst="rect">
            <a:avLst/>
          </a:prstGeom>
        </p:spPr>
        <p:txBody>
          <a:bodyPr vert="horz" lIns="87276" tIns="43638" rIns="87276" bIns="43638" rtlCol="0" anchor="ctr">
            <a:normAutofit/>
          </a:bodyPr>
          <a:lstStyle>
            <a:lvl1pPr algn="ctr" defTabSz="497754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500" b="1" dirty="0">
              <a:solidFill>
                <a:srgbClr val="2A2A28"/>
              </a:solidFill>
              <a:latin typeface="Myriad Pro"/>
              <a:cs typeface="Myriad Pro"/>
            </a:endParaRPr>
          </a:p>
        </p:txBody>
      </p:sp>
      <p:pic>
        <p:nvPicPr>
          <p:cNvPr id="3" name="Picture 2" descr="RNP_FORUM_TELES-SAÚDE_2014_Apresentação-pptx_4;3px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" y="0"/>
            <a:ext cx="9142334" cy="6858000"/>
          </a:xfrm>
          <a:prstGeom prst="rect">
            <a:avLst/>
          </a:prstGeom>
        </p:spPr>
      </p:pic>
      <p:sp>
        <p:nvSpPr>
          <p:cNvPr id="2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323143" y="4273427"/>
            <a:ext cx="6649195" cy="1360371"/>
          </a:xfrm>
          <a:prstGeom prst="rect">
            <a:avLst/>
          </a:prstGeom>
          <a:noFill/>
        </p:spPr>
        <p:txBody>
          <a:bodyPr lIns="80165" tIns="40083" rIns="80165" bIns="40083" anchor="ctr" anchorCtr="0">
            <a:normAutofit/>
          </a:bodyPr>
          <a:lstStyle>
            <a:lvl1pPr marL="0" indent="0" algn="ctr">
              <a:buNone/>
              <a:defRPr sz="3500" b="1" i="0" strike="noStrike" cap="none" normalizeH="0" baseline="0">
                <a:solidFill>
                  <a:srgbClr val="2A2A28"/>
                </a:solidFill>
                <a:latin typeface="Arial"/>
                <a:cs typeface="Arial Bold"/>
              </a:defRPr>
            </a:lvl1pPr>
            <a:lvl2pPr marL="4008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016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0248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0330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0413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049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057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0661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z="3500" b="1" dirty="0" smtClean="0">
                <a:solidFill>
                  <a:srgbClr val="2A2A28"/>
                </a:solidFill>
                <a:latin typeface="Myriad Pro"/>
                <a:cs typeface="Myriad Pro"/>
              </a:rPr>
              <a:t>Lorem ipsum dolor sit amet, </a:t>
            </a:r>
            <a:br>
              <a:rPr lang="ro-RO" sz="3500" b="1" dirty="0" smtClean="0">
                <a:solidFill>
                  <a:srgbClr val="2A2A28"/>
                </a:solidFill>
                <a:latin typeface="Myriad Pro"/>
                <a:cs typeface="Myriad Pro"/>
              </a:rPr>
            </a:br>
            <a:r>
              <a:rPr lang="ro-RO" sz="3500" b="1" dirty="0" smtClean="0">
                <a:solidFill>
                  <a:srgbClr val="2A2A28"/>
                </a:solidFill>
                <a:latin typeface="Myriad Pro"/>
                <a:cs typeface="Myriad Pro"/>
              </a:rPr>
              <a:t>consectetuer adipiscing elit.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16101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NP_FORUM_TELES-SAÚDE_2014_Apresentação-pptx_4;3px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" y="0"/>
            <a:ext cx="9142334" cy="6858000"/>
          </a:xfrm>
          <a:prstGeom prst="rect">
            <a:avLst/>
          </a:prstGeom>
        </p:spPr>
      </p:pic>
      <p:sp>
        <p:nvSpPr>
          <p:cNvPr id="12" name="Espaço Reservado para Texto 11"/>
          <p:cNvSpPr>
            <a:spLocks noGrp="1"/>
          </p:cNvSpPr>
          <p:nvPr>
            <p:ph type="body" sz="quarter" idx="21" hasCustomPrompt="1"/>
          </p:nvPr>
        </p:nvSpPr>
        <p:spPr>
          <a:xfrm>
            <a:off x="1254036" y="3598640"/>
            <a:ext cx="7480343" cy="1925997"/>
          </a:xfrm>
          <a:prstGeom prst="rect">
            <a:avLst/>
          </a:prstGeom>
        </p:spPr>
        <p:txBody>
          <a:bodyPr lIns="80165" tIns="40083" rIns="80165" bIns="40083"/>
          <a:lstStyle>
            <a:lvl1pPr>
              <a:buFont typeface="Arial" pitchFamily="34" charset="0"/>
              <a:buChar char="•"/>
              <a:defRPr sz="1500">
                <a:latin typeface="Arial"/>
                <a:cs typeface="Arial"/>
              </a:defRPr>
            </a:lvl1pPr>
          </a:lstStyle>
          <a:p>
            <a:pPr lvl="0"/>
            <a:r>
              <a:rPr lang="pt-BR" dirty="0" err="1" smtClean="0"/>
              <a:t>Lorem</a:t>
            </a:r>
            <a:r>
              <a:rPr lang="pt-BR" dirty="0" smtClean="0"/>
              <a:t> </a:t>
            </a:r>
            <a:r>
              <a:rPr lang="pt-BR" dirty="0" err="1" smtClean="0"/>
              <a:t>ipsum</a:t>
            </a:r>
            <a:r>
              <a:rPr lang="pt-BR" dirty="0" smtClean="0"/>
              <a:t> </a:t>
            </a:r>
            <a:r>
              <a:rPr lang="pt-BR" dirty="0" err="1" smtClean="0"/>
              <a:t>dolor</a:t>
            </a:r>
            <a:r>
              <a:rPr lang="pt-BR" dirty="0" smtClean="0"/>
              <a:t> </a:t>
            </a:r>
            <a:r>
              <a:rPr lang="pt-BR" dirty="0" err="1" smtClean="0"/>
              <a:t>sit</a:t>
            </a:r>
            <a:r>
              <a:rPr lang="pt-BR" dirty="0" smtClean="0"/>
              <a:t> </a:t>
            </a:r>
            <a:r>
              <a:rPr lang="pt-BR" dirty="0" err="1" smtClean="0"/>
              <a:t>amet</a:t>
            </a:r>
            <a:r>
              <a:rPr lang="pt-BR" dirty="0" smtClean="0"/>
              <a:t>, </a:t>
            </a:r>
            <a:r>
              <a:rPr lang="pt-BR" dirty="0" err="1" smtClean="0"/>
              <a:t>consectetuer</a:t>
            </a:r>
            <a:r>
              <a:rPr lang="pt-BR" dirty="0" smtClean="0"/>
              <a:t> </a:t>
            </a:r>
            <a:r>
              <a:rPr lang="pt-BR" dirty="0" err="1" smtClean="0"/>
              <a:t>adipiscing</a:t>
            </a:r>
            <a:r>
              <a:rPr lang="pt-BR" dirty="0" smtClean="0"/>
              <a:t> </a:t>
            </a:r>
            <a:r>
              <a:rPr lang="pt-BR" dirty="0" err="1" smtClean="0"/>
              <a:t>elit</a:t>
            </a:r>
            <a:r>
              <a:rPr lang="pt-BR" dirty="0" smtClean="0"/>
              <a:t>, </a:t>
            </a:r>
            <a:r>
              <a:rPr lang="pt-BR" dirty="0" err="1" smtClean="0"/>
              <a:t>sed</a:t>
            </a:r>
            <a:r>
              <a:rPr lang="pt-BR" dirty="0" smtClean="0"/>
              <a:t> </a:t>
            </a:r>
            <a:r>
              <a:rPr lang="pt-BR" dirty="0" err="1" smtClean="0"/>
              <a:t>diam</a:t>
            </a:r>
            <a:r>
              <a:rPr lang="pt-BR" dirty="0" smtClean="0"/>
              <a:t> </a:t>
            </a:r>
            <a:r>
              <a:rPr lang="pt-BR" dirty="0" err="1" smtClean="0"/>
              <a:t>nonummy</a:t>
            </a:r>
            <a:r>
              <a:rPr lang="pt-BR" dirty="0" smtClean="0"/>
              <a:t> </a:t>
            </a:r>
            <a:r>
              <a:rPr lang="pt-BR" dirty="0" err="1" smtClean="0"/>
              <a:t>nibh</a:t>
            </a:r>
            <a:r>
              <a:rPr lang="pt-BR" dirty="0" smtClean="0"/>
              <a:t> </a:t>
            </a:r>
            <a:r>
              <a:rPr lang="pt-BR" dirty="0" err="1" smtClean="0"/>
              <a:t>euismod</a:t>
            </a:r>
            <a:r>
              <a:rPr lang="pt-BR" dirty="0" smtClean="0"/>
              <a:t> </a:t>
            </a:r>
            <a:r>
              <a:rPr lang="pt-BR" dirty="0" err="1" smtClean="0"/>
              <a:t>tincidunt</a:t>
            </a:r>
            <a:r>
              <a:rPr lang="pt-BR" dirty="0" smtClean="0"/>
              <a:t> ut </a:t>
            </a:r>
            <a:r>
              <a:rPr lang="pt-BR" dirty="0" err="1" smtClean="0"/>
              <a:t>laoreet</a:t>
            </a:r>
            <a:r>
              <a:rPr lang="pt-BR" dirty="0" smtClean="0"/>
              <a:t> </a:t>
            </a:r>
            <a:r>
              <a:rPr lang="pt-BR" dirty="0" err="1" smtClean="0"/>
              <a:t>dolore</a:t>
            </a:r>
            <a:r>
              <a:rPr lang="pt-BR" dirty="0" smtClean="0"/>
              <a:t> magna </a:t>
            </a:r>
            <a:r>
              <a:rPr lang="pt-BR" dirty="0" err="1" smtClean="0"/>
              <a:t>aliquam</a:t>
            </a:r>
            <a:r>
              <a:rPr lang="pt-BR" dirty="0" smtClean="0"/>
              <a:t> </a:t>
            </a:r>
            <a:r>
              <a:rPr lang="pt-BR" dirty="0" err="1" smtClean="0"/>
              <a:t>erat</a:t>
            </a:r>
            <a:r>
              <a:rPr lang="pt-BR" dirty="0" smtClean="0"/>
              <a:t> </a:t>
            </a:r>
            <a:r>
              <a:rPr lang="pt-BR" dirty="0" err="1" smtClean="0"/>
              <a:t>volutpat</a:t>
            </a:r>
            <a:r>
              <a:rPr lang="pt-BR" dirty="0" smtClean="0"/>
              <a:t>. Ut </a:t>
            </a:r>
            <a:r>
              <a:rPr lang="pt-BR" dirty="0" err="1" smtClean="0"/>
              <a:t>wisi</a:t>
            </a:r>
            <a:r>
              <a:rPr lang="pt-BR" dirty="0" smtClean="0"/>
              <a:t> </a:t>
            </a:r>
            <a:r>
              <a:rPr lang="pt-BR" dirty="0" err="1" smtClean="0"/>
              <a:t>enim</a:t>
            </a:r>
            <a:r>
              <a:rPr lang="pt-BR" dirty="0" smtClean="0"/>
              <a:t> ad </a:t>
            </a:r>
            <a:r>
              <a:rPr lang="pt-BR" dirty="0" err="1" smtClean="0"/>
              <a:t>minim</a:t>
            </a:r>
            <a:r>
              <a:rPr lang="pt-BR" dirty="0" smtClean="0"/>
              <a:t> </a:t>
            </a:r>
            <a:r>
              <a:rPr lang="pt-BR" dirty="0" err="1" smtClean="0"/>
              <a:t>veniam</a:t>
            </a:r>
            <a:r>
              <a:rPr lang="pt-BR" dirty="0" smtClean="0"/>
              <a:t>.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3519" y="557107"/>
            <a:ext cx="7480343" cy="618821"/>
          </a:xfrm>
          <a:prstGeom prst="rect">
            <a:avLst/>
          </a:prstGeom>
        </p:spPr>
        <p:txBody>
          <a:bodyPr lIns="80165" tIns="40083" rIns="80165" bIns="40083"/>
          <a:lstStyle>
            <a:lvl1pPr>
              <a:buNone/>
              <a:defRPr sz="2500" b="1" i="1" baseline="0">
                <a:solidFill>
                  <a:srgbClr val="5A5A59"/>
                </a:solidFill>
                <a:latin typeface="Myriad Pro" pitchFamily="34" charset="0"/>
              </a:defRPr>
            </a:lvl1pPr>
          </a:lstStyle>
          <a:p>
            <a:pPr lvl="0"/>
            <a:r>
              <a:rPr lang="pt-BR" dirty="0" smtClean="0"/>
              <a:t>Loren </a:t>
            </a:r>
            <a:r>
              <a:rPr lang="pt-BR" dirty="0" err="1" smtClean="0"/>
              <a:t>ipsum</a:t>
            </a:r>
            <a:r>
              <a:rPr lang="pt-BR" dirty="0" smtClean="0"/>
              <a:t> </a:t>
            </a:r>
            <a:r>
              <a:rPr lang="pt-BR" dirty="0" err="1" smtClean="0"/>
              <a:t>dolor</a:t>
            </a:r>
            <a:r>
              <a:rPr lang="pt-BR" dirty="0" smtClean="0"/>
              <a:t> </a:t>
            </a:r>
            <a:r>
              <a:rPr lang="pt-BR" dirty="0" err="1" smtClean="0"/>
              <a:t>sit</a:t>
            </a:r>
            <a:r>
              <a:rPr lang="pt-BR" dirty="0" smtClean="0"/>
              <a:t> </a:t>
            </a:r>
            <a:r>
              <a:rPr lang="pt-BR" dirty="0" err="1" smtClean="0"/>
              <a:t>amet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16" name="Espaço Reservado para Texto 13"/>
          <p:cNvSpPr>
            <a:spLocks noGrp="1"/>
          </p:cNvSpPr>
          <p:nvPr>
            <p:ph type="body" sz="quarter" idx="23" hasCustomPrompt="1"/>
          </p:nvPr>
        </p:nvSpPr>
        <p:spPr>
          <a:xfrm>
            <a:off x="1254036" y="3118057"/>
            <a:ext cx="7480343" cy="480585"/>
          </a:xfrm>
          <a:prstGeom prst="rect">
            <a:avLst/>
          </a:prstGeom>
        </p:spPr>
        <p:txBody>
          <a:bodyPr lIns="80165" tIns="40083" rIns="80165" bIns="40083"/>
          <a:lstStyle>
            <a:lvl1pPr>
              <a:buNone/>
              <a:defRPr sz="2500" b="1" i="1" baseline="0">
                <a:solidFill>
                  <a:srgbClr val="5A5A59"/>
                </a:solidFill>
                <a:latin typeface="Myriad Pro" pitchFamily="34" charset="0"/>
              </a:defRPr>
            </a:lvl1pPr>
          </a:lstStyle>
          <a:p>
            <a:pPr lvl="0"/>
            <a:r>
              <a:rPr lang="pt-BR" dirty="0" smtClean="0"/>
              <a:t>Loren </a:t>
            </a:r>
            <a:r>
              <a:rPr lang="pt-BR" dirty="0" err="1" smtClean="0"/>
              <a:t>ipsum</a:t>
            </a:r>
            <a:r>
              <a:rPr lang="pt-BR" dirty="0" smtClean="0"/>
              <a:t> </a:t>
            </a:r>
            <a:r>
              <a:rPr lang="pt-BR" dirty="0" err="1" smtClean="0"/>
              <a:t>dolor</a:t>
            </a:r>
            <a:r>
              <a:rPr lang="pt-BR" dirty="0" smtClean="0"/>
              <a:t> </a:t>
            </a:r>
            <a:r>
              <a:rPr lang="pt-BR" dirty="0" err="1" smtClean="0"/>
              <a:t>sit</a:t>
            </a:r>
            <a:r>
              <a:rPr lang="pt-BR" dirty="0" smtClean="0"/>
              <a:t> </a:t>
            </a:r>
            <a:r>
              <a:rPr lang="pt-BR" dirty="0" err="1" smtClean="0"/>
              <a:t>amet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21" name="Espaço Reservado para Texto 11"/>
          <p:cNvSpPr>
            <a:spLocks noGrp="1"/>
          </p:cNvSpPr>
          <p:nvPr>
            <p:ph type="body" sz="quarter" idx="24" hasCustomPrompt="1"/>
          </p:nvPr>
        </p:nvSpPr>
        <p:spPr>
          <a:xfrm>
            <a:off x="1254036" y="1175927"/>
            <a:ext cx="7480343" cy="1658359"/>
          </a:xfrm>
          <a:prstGeom prst="rect">
            <a:avLst/>
          </a:prstGeom>
        </p:spPr>
        <p:txBody>
          <a:bodyPr lIns="80165" tIns="40083" rIns="80165" bIns="40083"/>
          <a:lstStyle>
            <a:lvl1pPr>
              <a:buFont typeface="Arial" pitchFamily="34" charset="0"/>
              <a:buChar char="•"/>
              <a:defRPr sz="1500">
                <a:latin typeface="Arial"/>
                <a:cs typeface="Arial"/>
              </a:defRPr>
            </a:lvl1pPr>
          </a:lstStyle>
          <a:p>
            <a:pPr lvl="0"/>
            <a:r>
              <a:rPr lang="pt-BR" dirty="0" err="1" smtClean="0"/>
              <a:t>Lorem</a:t>
            </a:r>
            <a:r>
              <a:rPr lang="pt-BR" dirty="0" smtClean="0"/>
              <a:t> </a:t>
            </a:r>
            <a:r>
              <a:rPr lang="pt-BR" dirty="0" err="1" smtClean="0"/>
              <a:t>ipsum</a:t>
            </a:r>
            <a:r>
              <a:rPr lang="pt-BR" dirty="0" smtClean="0"/>
              <a:t> </a:t>
            </a:r>
            <a:r>
              <a:rPr lang="pt-BR" dirty="0" err="1" smtClean="0"/>
              <a:t>dolor</a:t>
            </a:r>
            <a:r>
              <a:rPr lang="pt-BR" dirty="0" smtClean="0"/>
              <a:t> </a:t>
            </a:r>
            <a:r>
              <a:rPr lang="pt-BR" dirty="0" err="1" smtClean="0"/>
              <a:t>sit</a:t>
            </a:r>
            <a:r>
              <a:rPr lang="pt-BR" dirty="0" smtClean="0"/>
              <a:t> </a:t>
            </a:r>
            <a:r>
              <a:rPr lang="pt-BR" dirty="0" err="1" smtClean="0"/>
              <a:t>amet</a:t>
            </a:r>
            <a:r>
              <a:rPr lang="pt-BR" dirty="0" smtClean="0"/>
              <a:t>, </a:t>
            </a:r>
            <a:r>
              <a:rPr lang="pt-BR" dirty="0" err="1" smtClean="0"/>
              <a:t>consectetuer</a:t>
            </a:r>
            <a:r>
              <a:rPr lang="pt-BR" dirty="0" smtClean="0"/>
              <a:t> </a:t>
            </a:r>
            <a:r>
              <a:rPr lang="pt-BR" dirty="0" err="1" smtClean="0"/>
              <a:t>adipiscing</a:t>
            </a:r>
            <a:r>
              <a:rPr lang="pt-BR" dirty="0" smtClean="0"/>
              <a:t> </a:t>
            </a:r>
            <a:r>
              <a:rPr lang="pt-BR" dirty="0" err="1" smtClean="0"/>
              <a:t>elit</a:t>
            </a:r>
            <a:r>
              <a:rPr lang="pt-BR" dirty="0" smtClean="0"/>
              <a:t>, </a:t>
            </a:r>
            <a:r>
              <a:rPr lang="pt-BR" dirty="0" err="1" smtClean="0"/>
              <a:t>sed</a:t>
            </a:r>
            <a:r>
              <a:rPr lang="pt-BR" dirty="0" smtClean="0"/>
              <a:t> </a:t>
            </a:r>
            <a:r>
              <a:rPr lang="pt-BR" dirty="0" err="1" smtClean="0"/>
              <a:t>diam</a:t>
            </a:r>
            <a:r>
              <a:rPr lang="pt-BR" dirty="0" smtClean="0"/>
              <a:t> </a:t>
            </a:r>
            <a:r>
              <a:rPr lang="pt-BR" dirty="0" err="1" smtClean="0"/>
              <a:t>nonummy</a:t>
            </a:r>
            <a:r>
              <a:rPr lang="pt-BR" dirty="0" smtClean="0"/>
              <a:t> </a:t>
            </a:r>
            <a:r>
              <a:rPr lang="pt-BR" dirty="0" err="1" smtClean="0"/>
              <a:t>nibh</a:t>
            </a:r>
            <a:r>
              <a:rPr lang="pt-BR" dirty="0" smtClean="0"/>
              <a:t> </a:t>
            </a:r>
            <a:r>
              <a:rPr lang="pt-BR" dirty="0" err="1" smtClean="0"/>
              <a:t>euismod</a:t>
            </a:r>
            <a:r>
              <a:rPr lang="pt-BR" dirty="0" smtClean="0"/>
              <a:t> </a:t>
            </a:r>
            <a:r>
              <a:rPr lang="pt-BR" dirty="0" err="1" smtClean="0"/>
              <a:t>tincidunt</a:t>
            </a:r>
            <a:r>
              <a:rPr lang="pt-BR" dirty="0" smtClean="0"/>
              <a:t> ut </a:t>
            </a:r>
            <a:r>
              <a:rPr lang="pt-BR" dirty="0" err="1" smtClean="0"/>
              <a:t>laoreet</a:t>
            </a:r>
            <a:r>
              <a:rPr lang="pt-BR" dirty="0" smtClean="0"/>
              <a:t> </a:t>
            </a:r>
            <a:r>
              <a:rPr lang="pt-BR" dirty="0" err="1" smtClean="0"/>
              <a:t>dolore</a:t>
            </a:r>
            <a:r>
              <a:rPr lang="pt-BR" dirty="0" smtClean="0"/>
              <a:t> magna </a:t>
            </a:r>
            <a:r>
              <a:rPr lang="pt-BR" dirty="0" err="1" smtClean="0"/>
              <a:t>aliquam</a:t>
            </a:r>
            <a:r>
              <a:rPr lang="pt-BR" dirty="0" smtClean="0"/>
              <a:t> </a:t>
            </a:r>
            <a:r>
              <a:rPr lang="pt-BR" dirty="0" err="1" smtClean="0"/>
              <a:t>erat</a:t>
            </a:r>
            <a:r>
              <a:rPr lang="pt-BR" dirty="0" smtClean="0"/>
              <a:t> </a:t>
            </a:r>
            <a:r>
              <a:rPr lang="pt-BR" dirty="0" err="1" smtClean="0"/>
              <a:t>volutpat</a:t>
            </a:r>
            <a:r>
              <a:rPr lang="pt-BR" dirty="0" smtClean="0"/>
              <a:t>. Ut </a:t>
            </a:r>
            <a:r>
              <a:rPr lang="pt-BR" dirty="0" err="1" smtClean="0"/>
              <a:t>wisi</a:t>
            </a:r>
            <a:r>
              <a:rPr lang="pt-BR" dirty="0" smtClean="0"/>
              <a:t> </a:t>
            </a:r>
            <a:r>
              <a:rPr lang="pt-BR" dirty="0" err="1" smtClean="0"/>
              <a:t>enim</a:t>
            </a:r>
            <a:r>
              <a:rPr lang="pt-BR" dirty="0" smtClean="0"/>
              <a:t> ad </a:t>
            </a:r>
            <a:r>
              <a:rPr lang="pt-BR" dirty="0" err="1" smtClean="0"/>
              <a:t>minim</a:t>
            </a:r>
            <a:r>
              <a:rPr lang="pt-BR" dirty="0" smtClean="0"/>
              <a:t> </a:t>
            </a:r>
            <a:r>
              <a:rPr lang="pt-BR" dirty="0" err="1" smtClean="0"/>
              <a:t>veniam</a:t>
            </a:r>
            <a:r>
              <a:rPr lang="pt-B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1150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NP_FORUM_TELES-SAÚDE_2014_Apresentação-pptx_4;3px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334" cy="6858000"/>
          </a:xfrm>
          <a:prstGeom prst="rect">
            <a:avLst/>
          </a:prstGeom>
        </p:spPr>
      </p:pic>
      <p:sp>
        <p:nvSpPr>
          <p:cNvPr id="17" name="Espaço Reservado para Texto 15"/>
          <p:cNvSpPr>
            <a:spLocks noGrp="1"/>
          </p:cNvSpPr>
          <p:nvPr>
            <p:ph type="body" sz="quarter" idx="20" hasCustomPrompt="1"/>
          </p:nvPr>
        </p:nvSpPr>
        <p:spPr>
          <a:xfrm>
            <a:off x="458155" y="3216485"/>
            <a:ext cx="8228649" cy="490651"/>
          </a:xfrm>
          <a:prstGeom prst="rect">
            <a:avLst/>
          </a:prstGeom>
        </p:spPr>
        <p:txBody>
          <a:bodyPr lIns="80165" tIns="40083" rIns="80165" bIns="40083"/>
          <a:lstStyle>
            <a:lvl1pPr algn="ctr">
              <a:buNone/>
              <a:defRPr sz="2300" b="1" i="0" baseline="0">
                <a:solidFill>
                  <a:srgbClr val="6A0D15"/>
                </a:solidFill>
                <a:latin typeface="Myriad Pro" pitchFamily="34" charset="0"/>
              </a:defRPr>
            </a:lvl1pPr>
          </a:lstStyle>
          <a:p>
            <a:pPr lvl="0"/>
            <a:r>
              <a:rPr lang="pt-BR" dirty="0" smtClean="0"/>
              <a:t>ALBERTVON GUSTFESON</a:t>
            </a:r>
            <a:endParaRPr lang="pt-BR" dirty="0"/>
          </a:p>
        </p:txBody>
      </p:sp>
      <p:sp>
        <p:nvSpPr>
          <p:cNvPr id="20" name="Espaço Reservado para Texto 18"/>
          <p:cNvSpPr>
            <a:spLocks noGrp="1"/>
          </p:cNvSpPr>
          <p:nvPr>
            <p:ph type="body" sz="quarter" idx="21" hasCustomPrompt="1"/>
          </p:nvPr>
        </p:nvSpPr>
        <p:spPr>
          <a:xfrm>
            <a:off x="458155" y="3796035"/>
            <a:ext cx="8228649" cy="452280"/>
          </a:xfrm>
          <a:prstGeom prst="rect">
            <a:avLst/>
          </a:prstGeom>
        </p:spPr>
        <p:txBody>
          <a:bodyPr lIns="80165" tIns="40083" rIns="80165" bIns="40083"/>
          <a:lstStyle>
            <a:lvl1pPr algn="ctr">
              <a:buNone/>
              <a:defRPr sz="2300" b="0" i="0" baseline="0">
                <a:solidFill>
                  <a:srgbClr val="5A5A59"/>
                </a:solidFill>
                <a:latin typeface="Myriad Pro" pitchFamily="34" charset="0"/>
              </a:defRPr>
            </a:lvl1pPr>
          </a:lstStyle>
          <a:p>
            <a:pPr lvl="0"/>
            <a:r>
              <a:rPr lang="pt-BR" dirty="0" smtClean="0"/>
              <a:t>Tel.: + 55.21.2274-2238 / Email: albert@rnp.com</a:t>
            </a:r>
            <a:endParaRPr lang="pt-BR" dirty="0"/>
          </a:p>
        </p:txBody>
      </p:sp>
      <p:sp>
        <p:nvSpPr>
          <p:cNvPr id="22" name="Espaço Reservado para Texto 21"/>
          <p:cNvSpPr>
            <a:spLocks noGrp="1"/>
          </p:cNvSpPr>
          <p:nvPr>
            <p:ph type="body" sz="quarter" idx="22" hasCustomPrompt="1"/>
          </p:nvPr>
        </p:nvSpPr>
        <p:spPr>
          <a:xfrm>
            <a:off x="458155" y="4322798"/>
            <a:ext cx="8228649" cy="1011201"/>
          </a:xfrm>
          <a:prstGeom prst="rect">
            <a:avLst/>
          </a:prstGeom>
        </p:spPr>
        <p:txBody>
          <a:bodyPr lIns="80165" tIns="40083" rIns="80165" bIns="40083"/>
          <a:lstStyle>
            <a:lvl1pPr algn="ctr">
              <a:buNone/>
              <a:defRPr sz="2000" baseline="0">
                <a:latin typeface="Myriad Pro" pitchFamily="34" charset="0"/>
              </a:defRPr>
            </a:lvl1pPr>
          </a:lstStyle>
          <a:p>
            <a:pPr lvl="0"/>
            <a:r>
              <a:rPr lang="pt-BR" dirty="0" smtClean="0"/>
              <a:t>Rua </a:t>
            </a:r>
            <a:r>
              <a:rPr lang="pt-BR" dirty="0" err="1" smtClean="0"/>
              <a:t>Saubara</a:t>
            </a:r>
            <a:r>
              <a:rPr lang="pt-BR" dirty="0" smtClean="0"/>
              <a:t>, 232 / Centro / </a:t>
            </a:r>
            <a:r>
              <a:rPr lang="pt-BR" dirty="0" err="1" smtClean="0"/>
              <a:t>Sl</a:t>
            </a:r>
            <a:r>
              <a:rPr lang="pt-BR" dirty="0" smtClean="0"/>
              <a:t> 392 / Rio de Janeiro / </a:t>
            </a:r>
            <a:r>
              <a:rPr lang="pt-BR" dirty="0" err="1" smtClean="0"/>
              <a:t>Cep</a:t>
            </a:r>
            <a:r>
              <a:rPr lang="pt-BR" dirty="0" smtClean="0"/>
              <a:t>: 22452.040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29846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134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ctr" defTabSz="436381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7285" indent="-327285" algn="l" defTabSz="436381" rtl="0" eaLnBrk="1" latinLnBrk="0" hangingPunct="1">
        <a:spcBef>
          <a:spcPct val="20000"/>
        </a:spcBef>
        <a:buFont typeface="Arial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09119" indent="-272738" algn="l" defTabSz="436381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90951" indent="-218190" algn="l" defTabSz="43638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27332" indent="-218190" algn="l" defTabSz="436381" rtl="0" eaLnBrk="1" latinLnBrk="0" hangingPunct="1">
        <a:spcBef>
          <a:spcPct val="20000"/>
        </a:spcBef>
        <a:buFont typeface="Arial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63712" indent="-218190" algn="l" defTabSz="436381" rtl="0" eaLnBrk="1" latinLnBrk="0" hangingPunct="1">
        <a:spcBef>
          <a:spcPct val="20000"/>
        </a:spcBef>
        <a:buFont typeface="Arial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93" indent="-218190" algn="l" defTabSz="436381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36474" indent="-218190" algn="l" defTabSz="436381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72854" indent="-218190" algn="l" defTabSz="436381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09235" indent="-218190" algn="l" defTabSz="436381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63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6381" algn="l" defTabSz="4363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72761" algn="l" defTabSz="4363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09142" algn="l" defTabSz="4363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45523" algn="l" defTabSz="4363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81903" algn="l" defTabSz="4363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18284" algn="l" defTabSz="4363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54664" algn="l" defTabSz="4363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1045" algn="l" defTabSz="4363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ESTRATÉGIAS DE SAÚDE </a:t>
            </a:r>
            <a:br>
              <a:rPr lang="pt-B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t-BR" sz="3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Desafio da Segurança da Informação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91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Espaço Reservado para Texto 43"/>
          <p:cNvSpPr>
            <a:spLocks noGrp="1"/>
          </p:cNvSpPr>
          <p:nvPr>
            <p:ph type="body" sz="quarter" idx="20"/>
          </p:nvPr>
        </p:nvSpPr>
        <p:spPr>
          <a:xfrm>
            <a:off x="458155" y="3737185"/>
            <a:ext cx="8228649" cy="490651"/>
          </a:xfrm>
        </p:spPr>
        <p:txBody>
          <a:bodyPr/>
          <a:lstStyle/>
          <a:p>
            <a:r>
              <a:rPr lang="pt-BR" dirty="0" smtClean="0"/>
              <a:t>CARLOS EDUARDO MOTTA DE CASTRO</a:t>
            </a:r>
            <a:endParaRPr lang="pt-BR" dirty="0"/>
          </a:p>
        </p:txBody>
      </p:sp>
      <p:sp>
        <p:nvSpPr>
          <p:cNvPr id="45" name="Espaço Reservado para Texto 44"/>
          <p:cNvSpPr>
            <a:spLocks noGrp="1"/>
          </p:cNvSpPr>
          <p:nvPr>
            <p:ph type="body" sz="quarter" idx="21"/>
          </p:nvPr>
        </p:nvSpPr>
        <p:spPr>
          <a:xfrm>
            <a:off x="458155" y="4227835"/>
            <a:ext cx="8228649" cy="452280"/>
          </a:xfrm>
        </p:spPr>
        <p:txBody>
          <a:bodyPr/>
          <a:lstStyle/>
          <a:p>
            <a:r>
              <a:rPr lang="pt-BR" dirty="0" smtClean="0"/>
              <a:t>Tel.: + 55 11 99967-9988 / carlosmottacastro@gmail.com</a:t>
            </a:r>
            <a:endParaRPr lang="pt-BR" dirty="0"/>
          </a:p>
        </p:txBody>
      </p:sp>
      <p:sp>
        <p:nvSpPr>
          <p:cNvPr id="46" name="Espaço Reservado para Texto 45"/>
          <p:cNvSpPr>
            <a:spLocks noGrp="1"/>
          </p:cNvSpPr>
          <p:nvPr>
            <p:ph type="body" sz="quarter" idx="22"/>
          </p:nvPr>
        </p:nvSpPr>
        <p:spPr>
          <a:xfrm>
            <a:off x="458155" y="4774210"/>
            <a:ext cx="8228649" cy="1021529"/>
          </a:xfrm>
        </p:spPr>
        <p:txBody>
          <a:bodyPr/>
          <a:lstStyle/>
          <a:p>
            <a:r>
              <a:rPr lang="pt-BR" dirty="0" smtClean="0"/>
              <a:t>Facebook.com/</a:t>
            </a:r>
            <a:r>
              <a:rPr lang="pt-BR" dirty="0" err="1" smtClean="0"/>
              <a:t>ForenseDigital</a:t>
            </a:r>
            <a:r>
              <a:rPr lang="pt-BR" dirty="0" smtClean="0"/>
              <a:t> ou </a:t>
            </a:r>
            <a:r>
              <a:rPr lang="pt-BR" dirty="0" err="1" smtClean="0"/>
              <a:t>LinkedIn</a:t>
            </a:r>
            <a:r>
              <a:rPr lang="pt-BR" dirty="0" smtClean="0"/>
              <a:t> </a:t>
            </a:r>
            <a:r>
              <a:rPr lang="pt-BR" dirty="0" err="1" smtClean="0"/>
              <a:t>group</a:t>
            </a:r>
            <a:r>
              <a:rPr lang="pt-BR" dirty="0" smtClean="0"/>
              <a:t> </a:t>
            </a:r>
            <a:r>
              <a:rPr lang="pt-BR" dirty="0" err="1" smtClean="0"/>
              <a:t>ForenseDigital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9590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spaço Reservado para Texto 33"/>
          <p:cNvSpPr>
            <a:spLocks noGrp="1"/>
          </p:cNvSpPr>
          <p:nvPr>
            <p:ph type="body" sz="quarter" idx="22"/>
          </p:nvPr>
        </p:nvSpPr>
        <p:spPr>
          <a:xfrm>
            <a:off x="1253519" y="588103"/>
            <a:ext cx="7480343" cy="618821"/>
          </a:xfrm>
        </p:spPr>
        <p:txBody>
          <a:bodyPr/>
          <a:lstStyle/>
          <a:p>
            <a:r>
              <a:rPr lang="pt-BR" dirty="0" smtClean="0"/>
              <a:t>Diretrizes</a:t>
            </a:r>
            <a:endParaRPr lang="pt-BR" dirty="0"/>
          </a:p>
        </p:txBody>
      </p:sp>
      <p:sp>
        <p:nvSpPr>
          <p:cNvPr id="36" name="Espaço Reservado para Texto 35"/>
          <p:cNvSpPr>
            <a:spLocks noGrp="1"/>
          </p:cNvSpPr>
          <p:nvPr>
            <p:ph type="body" sz="quarter" idx="24"/>
          </p:nvPr>
        </p:nvSpPr>
        <p:spPr>
          <a:xfrm>
            <a:off x="1254036" y="1206923"/>
            <a:ext cx="7480343" cy="1658359"/>
          </a:xfrm>
        </p:spPr>
        <p:txBody>
          <a:bodyPr/>
          <a:lstStyle/>
          <a:p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Privacidade: Disponibilidade Mediante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Autorização</a:t>
            </a:r>
          </a:p>
          <a:p>
            <a:pPr marL="0" indent="0">
              <a:buNone/>
            </a:pPr>
            <a:r>
              <a:rPr lang="pt-BR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Resolução 1.605/2000 </a:t>
            </a:r>
            <a:r>
              <a:rPr lang="pt-BR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CFM</a:t>
            </a:r>
            <a:endParaRPr lang="pt-BR" sz="1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Garante privacidade e </a:t>
            </a: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impede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 sejam </a:t>
            </a: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reveladas informações do prontuário sem sua autorização</a:t>
            </a:r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Onde a comunicação de doença é compulsória, o médico deve comunicar somente a autoridade competente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endParaRPr lang="pt-BR" dirty="0" smtClean="0"/>
          </a:p>
          <a:p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Prontuário Digitalizado</a:t>
            </a:r>
          </a:p>
          <a:p>
            <a:pPr marL="0" indent="0">
              <a:buNone/>
            </a:pPr>
            <a:r>
              <a:rPr lang="pt-BR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pt-BR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Resolução 1.821/2007 CFM</a:t>
            </a:r>
            <a:endParaRPr lang="pt-BR" sz="1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Aprova as normas técnicas concernentes à </a:t>
            </a: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digitalização</a:t>
            </a:r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 uso dos sistemas informatizados para a guarda e manuseio dos documentos dos </a:t>
            </a: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prontuários dos pacientes</a:t>
            </a:r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autorizando a </a:t>
            </a: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eliminação do papel </a:t>
            </a:r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 a troca de informação identificada em saúde</a:t>
            </a:r>
          </a:p>
        </p:txBody>
      </p:sp>
      <p:pic>
        <p:nvPicPr>
          <p:cNvPr id="12" name="Picture 11" descr="Untitled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81" y="1041173"/>
            <a:ext cx="692541" cy="71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51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spaço Reservado para Texto 33"/>
          <p:cNvSpPr>
            <a:spLocks noGrp="1"/>
          </p:cNvSpPr>
          <p:nvPr>
            <p:ph type="body" sz="quarter" idx="22"/>
          </p:nvPr>
        </p:nvSpPr>
        <p:spPr>
          <a:xfrm>
            <a:off x="1253519" y="588103"/>
            <a:ext cx="7480343" cy="618821"/>
          </a:xfrm>
        </p:spPr>
        <p:txBody>
          <a:bodyPr/>
          <a:lstStyle/>
          <a:p>
            <a:r>
              <a:rPr lang="pt-BR" dirty="0" smtClean="0"/>
              <a:t>Avaliação de Software </a:t>
            </a:r>
            <a:r>
              <a:rPr lang="pt-BR" sz="1600" b="0" i="0" dirty="0" smtClean="0"/>
              <a:t>(S</a:t>
            </a:r>
            <a:r>
              <a:rPr lang="pt-BR" sz="1600" b="0" i="0" dirty="0" smtClean="0"/>
              <a:t>istemas </a:t>
            </a:r>
            <a:r>
              <a:rPr lang="pt-BR" sz="1600" b="0" i="0" dirty="0"/>
              <a:t>de Registro Eletrônico em </a:t>
            </a:r>
            <a:r>
              <a:rPr lang="pt-BR" sz="1600" b="0" i="0" dirty="0" smtClean="0"/>
              <a:t>Saúde)</a:t>
            </a:r>
            <a:r>
              <a:rPr lang="pt-BR" b="0" i="0" dirty="0" smtClean="0"/>
              <a:t> </a:t>
            </a:r>
            <a:endParaRPr lang="pt-BR" dirty="0"/>
          </a:p>
        </p:txBody>
      </p:sp>
      <p:sp>
        <p:nvSpPr>
          <p:cNvPr id="36" name="Espaço Reservado para Texto 35"/>
          <p:cNvSpPr>
            <a:spLocks noGrp="1"/>
          </p:cNvSpPr>
          <p:nvPr>
            <p:ph type="body" sz="quarter" idx="24"/>
          </p:nvPr>
        </p:nvSpPr>
        <p:spPr>
          <a:xfrm>
            <a:off x="1254036" y="1206923"/>
            <a:ext cx="7480343" cy="1658359"/>
          </a:xfrm>
        </p:spPr>
        <p:txBody>
          <a:bodyPr/>
          <a:lstStyle/>
          <a:p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Níveis de Garantia de Segurança, Conforme Atendimento aos Requisitos Obrigatórios de Segurança</a:t>
            </a:r>
          </a:p>
          <a:p>
            <a:pPr marL="0" indent="0">
              <a:buNone/>
            </a:pPr>
            <a:endParaRPr lang="pt-BR" sz="2000" b="1" dirty="0" smtClean="0"/>
          </a:p>
          <a:p>
            <a:pPr marL="0" indent="0">
              <a:buNone/>
            </a:pPr>
            <a:r>
              <a:rPr lang="pt-BR" sz="2000" b="1" dirty="0" smtClean="0"/>
              <a:t>NGS1</a:t>
            </a:r>
            <a:r>
              <a:rPr lang="pt-BR" sz="2000" dirty="0" smtClean="0"/>
              <a:t>: Controle </a:t>
            </a:r>
            <a:r>
              <a:rPr lang="pt-BR" sz="2000" dirty="0"/>
              <a:t>de versão do software, controle de acesso e autenticação, disponibilidade, comunicação remota, auditoria e documentação. </a:t>
            </a:r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r>
              <a:rPr lang="pt-BR" sz="2000" b="1" dirty="0" smtClean="0"/>
              <a:t>NGS2</a:t>
            </a:r>
            <a:r>
              <a:rPr lang="pt-BR" sz="2000" dirty="0"/>
              <a:t>: </a:t>
            </a:r>
            <a:r>
              <a:rPr lang="pt-BR" sz="2000" dirty="0" smtClean="0"/>
              <a:t>Exige </a:t>
            </a:r>
            <a:r>
              <a:rPr lang="pt-BR" sz="2000" dirty="0"/>
              <a:t>a utilização de certificados digitais ICP-Brasil para os processos de assinatura e autenticação</a:t>
            </a:r>
            <a:r>
              <a:rPr lang="pt-BR" sz="2000" dirty="0" smtClean="0"/>
              <a:t>.</a:t>
            </a:r>
          </a:p>
          <a:p>
            <a:pPr marL="0" indent="0">
              <a:buNone/>
            </a:pPr>
            <a:endParaRPr lang="pt-BR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pt-BR" sz="1800" dirty="0"/>
              <a:t>S</a:t>
            </a:r>
            <a:r>
              <a:rPr lang="pt-BR" sz="1800" dirty="0" smtClean="0"/>
              <a:t>omente </a:t>
            </a:r>
            <a:r>
              <a:rPr lang="pt-BR" sz="1800" dirty="0"/>
              <a:t>os sistemas em conformidade com o </a:t>
            </a:r>
            <a:r>
              <a:rPr lang="pt-BR" sz="1800" b="1" dirty="0"/>
              <a:t>NGS2</a:t>
            </a:r>
            <a:r>
              <a:rPr lang="pt-BR" sz="1800" dirty="0"/>
              <a:t> atendem a legislação brasileira de documento eletrônico e, portanto, podem ser </a:t>
            </a:r>
            <a:r>
              <a:rPr lang="pt-BR" sz="2000" b="1" dirty="0"/>
              <a:t>100% digitais</a:t>
            </a:r>
            <a:r>
              <a:rPr lang="pt-BR" sz="1800" dirty="0"/>
              <a:t>, sem a necessidade da impressão do prontuário em papel.</a:t>
            </a:r>
            <a:endParaRPr lang="pt-BR" sz="1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2" name="Picture 11" descr="Untitled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81" y="1041173"/>
            <a:ext cx="692541" cy="71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6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Espaço Reservado para Texto 32"/>
          <p:cNvSpPr>
            <a:spLocks noGrp="1"/>
          </p:cNvSpPr>
          <p:nvPr>
            <p:ph type="body" sz="quarter" idx="21"/>
          </p:nvPr>
        </p:nvSpPr>
        <p:spPr>
          <a:xfrm>
            <a:off x="1254036" y="3273182"/>
            <a:ext cx="7480343" cy="1925997"/>
          </a:xfrm>
        </p:spPr>
        <p:txBody>
          <a:bodyPr/>
          <a:lstStyle/>
          <a:p>
            <a:r>
              <a:rPr lang="pt-BR" sz="2000" dirty="0" smtClean="0"/>
              <a:t>Privacidade</a:t>
            </a:r>
          </a:p>
          <a:p>
            <a:r>
              <a:rPr lang="pt-BR" sz="2000" dirty="0" smtClean="0"/>
              <a:t>Garantir Registro Cronológico</a:t>
            </a:r>
          </a:p>
          <a:p>
            <a:r>
              <a:rPr lang="pt-BR" sz="2000" dirty="0" smtClean="0"/>
              <a:t>Separação de Responsabilidades</a:t>
            </a:r>
          </a:p>
          <a:p>
            <a:r>
              <a:rPr lang="pt-BR" sz="2000" dirty="0" smtClean="0"/>
              <a:t>Controles de Acesso (BYOD)</a:t>
            </a:r>
          </a:p>
          <a:p>
            <a:r>
              <a:rPr lang="pt-BR" sz="2000" dirty="0" smtClean="0"/>
              <a:t>Controle de Mídias e Descarte</a:t>
            </a:r>
          </a:p>
          <a:p>
            <a:r>
              <a:rPr lang="pt-BR" sz="2000" dirty="0" smtClean="0"/>
              <a:t>Monitoramento e Auditoria</a:t>
            </a:r>
          </a:p>
          <a:p>
            <a:r>
              <a:rPr lang="pt-BR" sz="2000" dirty="0" smtClean="0"/>
              <a:t>Resposta a Incidentes</a:t>
            </a:r>
          </a:p>
          <a:p>
            <a:r>
              <a:rPr lang="pt-BR" sz="2000" dirty="0" smtClean="0"/>
              <a:t>Gestão de Riscos</a:t>
            </a:r>
          </a:p>
        </p:txBody>
      </p:sp>
      <p:sp>
        <p:nvSpPr>
          <p:cNvPr id="34" name="Espaço Reservado para Texto 3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pt-BR" dirty="0" smtClean="0"/>
              <a:t>Segurança</a:t>
            </a:r>
            <a:endParaRPr lang="pt-BR" dirty="0"/>
          </a:p>
        </p:txBody>
      </p:sp>
      <p:sp>
        <p:nvSpPr>
          <p:cNvPr id="35" name="Espaço Reservado para Texto 34"/>
          <p:cNvSpPr>
            <a:spLocks noGrp="1"/>
          </p:cNvSpPr>
          <p:nvPr>
            <p:ph type="body" sz="quarter" idx="23"/>
          </p:nvPr>
        </p:nvSpPr>
        <p:spPr>
          <a:xfrm>
            <a:off x="1254036" y="2792599"/>
            <a:ext cx="7480343" cy="480585"/>
          </a:xfrm>
        </p:spPr>
        <p:txBody>
          <a:bodyPr/>
          <a:lstStyle/>
          <a:p>
            <a:r>
              <a:rPr lang="pt-BR" dirty="0" smtClean="0"/>
              <a:t>ISO 27002 e 27799</a:t>
            </a:r>
            <a:endParaRPr lang="pt-BR" dirty="0"/>
          </a:p>
        </p:txBody>
      </p:sp>
      <p:sp>
        <p:nvSpPr>
          <p:cNvPr id="36" name="Espaço Reservado para Texto 35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pt-BR" sz="2000" dirty="0" err="1" smtClean="0"/>
              <a:t>Need</a:t>
            </a:r>
            <a:r>
              <a:rPr lang="pt-BR" sz="2000" dirty="0" smtClean="0"/>
              <a:t>  </a:t>
            </a:r>
            <a:r>
              <a:rPr lang="pt-BR" sz="2000" dirty="0" err="1" smtClean="0"/>
              <a:t>to</a:t>
            </a:r>
            <a:r>
              <a:rPr lang="pt-BR" sz="2000" dirty="0" smtClean="0"/>
              <a:t> </a:t>
            </a:r>
            <a:r>
              <a:rPr lang="pt-BR" sz="2000" dirty="0" err="1" smtClean="0"/>
              <a:t>Know</a:t>
            </a:r>
            <a:r>
              <a:rPr lang="pt-BR" sz="2000" dirty="0" smtClean="0"/>
              <a:t> </a:t>
            </a:r>
            <a:r>
              <a:rPr lang="pt-BR" sz="2000" dirty="0" err="1" smtClean="0"/>
              <a:t>and</a:t>
            </a:r>
            <a:r>
              <a:rPr lang="pt-BR" sz="2000" dirty="0" smtClean="0"/>
              <a:t> </a:t>
            </a:r>
            <a:r>
              <a:rPr lang="pt-BR" sz="2000" dirty="0" err="1" smtClean="0"/>
              <a:t>Least</a:t>
            </a:r>
            <a:r>
              <a:rPr lang="pt-BR" sz="2000" dirty="0" smtClean="0"/>
              <a:t> </a:t>
            </a:r>
            <a:r>
              <a:rPr lang="pt-BR" sz="2000" dirty="0" err="1" smtClean="0"/>
              <a:t>Privilege</a:t>
            </a:r>
            <a:endParaRPr lang="pt-BR" sz="2000" dirty="0" smtClean="0"/>
          </a:p>
          <a:p>
            <a:r>
              <a:rPr lang="pt-BR" sz="2000" dirty="0" smtClean="0"/>
              <a:t>Autenticação Forte</a:t>
            </a:r>
          </a:p>
          <a:p>
            <a:r>
              <a:rPr lang="pt-BR" sz="2000" dirty="0" smtClean="0"/>
              <a:t>Gestão de Mudanças</a:t>
            </a:r>
          </a:p>
          <a:p>
            <a:r>
              <a:rPr lang="pt-BR" sz="2000" dirty="0" smtClean="0"/>
              <a:t>Fronteira de Segurança e Dados Impressos</a:t>
            </a:r>
          </a:p>
        </p:txBody>
      </p:sp>
      <p:pic>
        <p:nvPicPr>
          <p:cNvPr id="12" name="Picture 11" descr="Untitled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81" y="1010177"/>
            <a:ext cx="692541" cy="715043"/>
          </a:xfrm>
          <a:prstGeom prst="rect">
            <a:avLst/>
          </a:prstGeom>
        </p:spPr>
      </p:pic>
      <p:pic>
        <p:nvPicPr>
          <p:cNvPr id="13" name="Picture 12" descr="Untitled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81" y="3196473"/>
            <a:ext cx="692541" cy="71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38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spaço Reservado para Texto 3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pt-BR" dirty="0" smtClean="0"/>
              <a:t>Fronteiras de Segurança</a:t>
            </a:r>
            <a:endParaRPr lang="pt-BR" dirty="0"/>
          </a:p>
        </p:txBody>
      </p:sp>
      <p:pic>
        <p:nvPicPr>
          <p:cNvPr id="12" name="Picture 11" descr="Untitled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81" y="1010177"/>
            <a:ext cx="692541" cy="715043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6768685"/>
              </p:ext>
            </p:extLst>
          </p:nvPr>
        </p:nvGraphicFramePr>
        <p:xfrm>
          <a:off x="1244462" y="1161106"/>
          <a:ext cx="6690670" cy="49571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Visio" r:id="rId4" imgW="7375893" imgH="5764993" progId="Visio.Drawing.11">
                  <p:embed/>
                </p:oleObj>
              </mc:Choice>
              <mc:Fallback>
                <p:oleObj name="Visio" r:id="rId4" imgW="7375893" imgH="5764993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4462" y="1161106"/>
                        <a:ext cx="6690670" cy="49571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906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Espaço Reservado para Texto 32"/>
          <p:cNvSpPr>
            <a:spLocks noGrp="1"/>
          </p:cNvSpPr>
          <p:nvPr>
            <p:ph type="body" sz="quarter" idx="21"/>
          </p:nvPr>
        </p:nvSpPr>
        <p:spPr>
          <a:xfrm>
            <a:off x="1254036" y="1165454"/>
            <a:ext cx="7480343" cy="1925997"/>
          </a:xfrm>
        </p:spPr>
        <p:txBody>
          <a:bodyPr/>
          <a:lstStyle/>
          <a:p>
            <a:endParaRPr lang="pt-BR" dirty="0" smtClean="0"/>
          </a:p>
          <a:p>
            <a:r>
              <a:rPr lang="pt-BR" sz="2000" dirty="0" smtClean="0"/>
              <a:t>Texas, JULHO de 2013</a:t>
            </a:r>
          </a:p>
          <a:p>
            <a:pPr marL="436381" lvl="1" indent="0">
              <a:buNone/>
            </a:pPr>
            <a:r>
              <a:rPr lang="pt-BR" sz="2400" dirty="0" smtClean="0"/>
              <a:t>Vazamento de informações médicas de 280mil pacientes a partir do </a:t>
            </a:r>
            <a:r>
              <a:rPr lang="pt-BR" sz="2800" dirty="0" smtClean="0"/>
              <a:t>descarte</a:t>
            </a:r>
            <a:r>
              <a:rPr lang="pt-BR" sz="2400" dirty="0" smtClean="0"/>
              <a:t> indevido de microfilmes</a:t>
            </a:r>
          </a:p>
          <a:p>
            <a:pPr marL="436381" lvl="1" indent="0">
              <a:buNone/>
            </a:pPr>
            <a:endParaRPr lang="pt-BR" sz="2400" dirty="0" smtClean="0"/>
          </a:p>
          <a:p>
            <a:r>
              <a:rPr lang="pt-BR" sz="2000" dirty="0" smtClean="0"/>
              <a:t>EUA, AGOSTO de 2014</a:t>
            </a:r>
          </a:p>
          <a:p>
            <a:pPr marL="436381" lvl="1" indent="0">
              <a:buNone/>
            </a:pPr>
            <a:r>
              <a:rPr lang="pt-BR" sz="2800" dirty="0" smtClean="0"/>
              <a:t>Invasão</a:t>
            </a:r>
            <a:r>
              <a:rPr lang="pt-BR" sz="2400" dirty="0" smtClean="0"/>
              <a:t> de grupo hacker chinês expõe dados pessoais de 4.5 milhões de pacientes</a:t>
            </a:r>
            <a:endParaRPr lang="pt-BR" sz="2400" dirty="0"/>
          </a:p>
        </p:txBody>
      </p:sp>
      <p:sp>
        <p:nvSpPr>
          <p:cNvPr id="35" name="Espaço Reservado para Texto 34"/>
          <p:cNvSpPr>
            <a:spLocks noGrp="1"/>
          </p:cNvSpPr>
          <p:nvPr>
            <p:ph type="body" sz="quarter" idx="23"/>
          </p:nvPr>
        </p:nvSpPr>
        <p:spPr>
          <a:xfrm>
            <a:off x="1254036" y="684871"/>
            <a:ext cx="7480343" cy="480585"/>
          </a:xfrm>
        </p:spPr>
        <p:txBody>
          <a:bodyPr/>
          <a:lstStyle/>
          <a:p>
            <a:r>
              <a:rPr lang="pt-BR" dirty="0" smtClean="0"/>
              <a:t>Casos Reais de Falhas</a:t>
            </a:r>
            <a:endParaRPr lang="pt-BR" dirty="0"/>
          </a:p>
        </p:txBody>
      </p:sp>
      <p:pic>
        <p:nvPicPr>
          <p:cNvPr id="13" name="Picture 12" descr="Untitled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81" y="1305717"/>
            <a:ext cx="692541" cy="71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43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spaço Reservado para Texto 33"/>
          <p:cNvSpPr>
            <a:spLocks noGrp="1"/>
          </p:cNvSpPr>
          <p:nvPr>
            <p:ph type="body" sz="quarter" idx="22"/>
          </p:nvPr>
        </p:nvSpPr>
        <p:spPr>
          <a:xfrm>
            <a:off x="1253519" y="603601"/>
            <a:ext cx="7480343" cy="618821"/>
          </a:xfrm>
        </p:spPr>
        <p:txBody>
          <a:bodyPr/>
          <a:lstStyle/>
          <a:p>
            <a:r>
              <a:rPr lang="pt-BR" dirty="0" smtClean="0"/>
              <a:t>Casos Reais de Aplicação</a:t>
            </a:r>
            <a:endParaRPr lang="pt-BR" dirty="0"/>
          </a:p>
        </p:txBody>
      </p:sp>
      <p:sp>
        <p:nvSpPr>
          <p:cNvPr id="36" name="Espaço Reservado para Texto 35"/>
          <p:cNvSpPr>
            <a:spLocks noGrp="1"/>
          </p:cNvSpPr>
          <p:nvPr>
            <p:ph type="body" sz="quarter" idx="24"/>
          </p:nvPr>
        </p:nvSpPr>
        <p:spPr>
          <a:xfrm>
            <a:off x="1254036" y="1222421"/>
            <a:ext cx="7480343" cy="1658359"/>
          </a:xfrm>
        </p:spPr>
        <p:txBody>
          <a:bodyPr/>
          <a:lstStyle/>
          <a:p>
            <a:pPr>
              <a:defRPr/>
            </a:pP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Brasil – Distrito Federal</a:t>
            </a:r>
          </a:p>
          <a:p>
            <a:pPr marL="0" indent="0">
              <a:buNone/>
            </a:pPr>
            <a:endParaRPr lang="pt-BR" sz="2000" dirty="0" smtClean="0"/>
          </a:p>
          <a:p>
            <a:pPr>
              <a:buNone/>
              <a:defRPr/>
            </a:pPr>
            <a:r>
              <a:rPr lang="pt-BR" sz="1600" dirty="0" smtClean="0"/>
              <a:t>	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As informações referentes às pessoas atendidas podem ser </a:t>
            </a: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compartilhadas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entre todas as outras unidades de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saúde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que fazem parte do projeto GDF, considerada a maior iniciativa de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integração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de informações no setor de saúde pública brasileiro. “Com isso,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o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atendimento se torna mais humano e eficiente”, explica Vogt. “Além disso,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há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uma enorme economia para o governo que pode </a:t>
            </a: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reduzir significativamente o </a:t>
            </a: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uso de papel e a repetição de exames perdidos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”</a:t>
            </a:r>
            <a:endParaRPr lang="pt-BR" sz="2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2" name="Picture 11" descr="Untitled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81" y="1056671"/>
            <a:ext cx="692541" cy="71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36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spaço Reservado para Texto 3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pt-BR" dirty="0" smtClean="0"/>
              <a:t>Casos Reais de Aplicação</a:t>
            </a:r>
            <a:endParaRPr lang="pt-BR" dirty="0"/>
          </a:p>
        </p:txBody>
      </p:sp>
      <p:sp>
        <p:nvSpPr>
          <p:cNvPr id="36" name="Espaço Reservado para Texto 35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pPr>
              <a:defRPr/>
            </a:pP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EUA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</a:t>
            </a:r>
            <a:r>
              <a:rPr lang="pt-BR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Rhode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BR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Island</a:t>
            </a:r>
            <a:endParaRPr lang="pt-B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Wingdings" pitchFamily="2" charset="2"/>
              <a:buNone/>
              <a:defRPr/>
            </a:pPr>
            <a:endParaRPr lang="pt-BR" sz="2000" dirty="0"/>
          </a:p>
          <a:p>
            <a:pPr>
              <a:buFont typeface="Wingdings" pitchFamily="2" charset="2"/>
              <a:buNone/>
              <a:defRPr/>
            </a:pPr>
            <a:r>
              <a:rPr lang="pt-BR" sz="1600" dirty="0" smtClean="0"/>
              <a:t>	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The </a:t>
            </a:r>
            <a:r>
              <a:rPr lang="pt-BR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development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</a:t>
            </a:r>
            <a:r>
              <a:rPr lang="pt-BR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of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</a:t>
            </a:r>
            <a:r>
              <a:rPr lang="pt-BR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the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 Nationwide Health </a:t>
            </a:r>
            <a:r>
              <a:rPr lang="pt-BR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Information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Network (</a:t>
            </a:r>
            <a:r>
              <a:rPr lang="pt-BR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NwHIN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) a </a:t>
            </a:r>
            <a:r>
              <a:rPr lang="pt-BR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large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network </a:t>
            </a:r>
            <a:r>
              <a:rPr lang="pt-BR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that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</a:t>
            </a:r>
            <a:r>
              <a:rPr lang="pt-BR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stores</a:t>
            </a: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</a:t>
            </a:r>
            <a:r>
              <a:rPr lang="pt-BR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patient</a:t>
            </a: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</a:t>
            </a:r>
            <a:r>
              <a:rPr lang="pt-BR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records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. </a:t>
            </a:r>
            <a:r>
              <a:rPr lang="pt-BR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These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</a:t>
            </a:r>
            <a:r>
              <a:rPr lang="pt-BR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will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help move </a:t>
            </a:r>
            <a:r>
              <a:rPr lang="pt-BR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health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</a:t>
            </a:r>
            <a:r>
              <a:rPr lang="pt-BR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care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</a:t>
            </a:r>
            <a:r>
              <a:rPr lang="pt-BR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to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a </a:t>
            </a:r>
            <a:r>
              <a:rPr lang="pt-BR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process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</a:t>
            </a:r>
            <a:r>
              <a:rPr lang="pt-BR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where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</a:t>
            </a:r>
            <a:r>
              <a:rPr lang="pt-BR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information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</a:t>
            </a:r>
            <a:r>
              <a:rPr lang="pt-BR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is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</a:t>
            </a:r>
            <a:r>
              <a:rPr lang="pt-BR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stored</a:t>
            </a: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</a:t>
            </a:r>
            <a:r>
              <a:rPr lang="pt-BR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and</a:t>
            </a: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</a:t>
            </a:r>
            <a:r>
              <a:rPr lang="pt-BR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shared</a:t>
            </a: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</a:t>
            </a:r>
            <a:r>
              <a:rPr lang="pt-BR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securely</a:t>
            </a: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</a:t>
            </a:r>
            <a:r>
              <a:rPr lang="pt-BR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and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</a:t>
            </a:r>
            <a:r>
              <a:rPr lang="pt-BR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electronically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. </a:t>
            </a: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Health </a:t>
            </a:r>
            <a:r>
              <a:rPr lang="pt-BR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information</a:t>
            </a: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</a:t>
            </a:r>
            <a:r>
              <a:rPr lang="pt-BR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will</a:t>
            </a: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</a:t>
            </a:r>
            <a:r>
              <a:rPr lang="pt-BR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follow</a:t>
            </a: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</a:t>
            </a:r>
            <a:r>
              <a:rPr lang="pt-BR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the</a:t>
            </a: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</a:t>
            </a:r>
            <a:r>
              <a:rPr lang="pt-BR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patient</a:t>
            </a: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</a:t>
            </a:r>
            <a:r>
              <a:rPr lang="pt-BR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and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</a:t>
            </a:r>
            <a:r>
              <a:rPr lang="pt-BR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be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</a:t>
            </a:r>
            <a:r>
              <a:rPr lang="pt-BR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available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for </a:t>
            </a:r>
            <a:r>
              <a:rPr lang="pt-BR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clinical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</a:t>
            </a:r>
            <a:r>
              <a:rPr lang="pt-BR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decision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</a:t>
            </a:r>
            <a:r>
              <a:rPr lang="pt-BR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making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as </a:t>
            </a:r>
            <a:r>
              <a:rPr lang="pt-BR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well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as for uses </a:t>
            </a:r>
            <a:r>
              <a:rPr lang="pt-BR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beyond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</a:t>
            </a:r>
            <a:r>
              <a:rPr lang="pt-BR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direct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</a:t>
            </a:r>
            <a:r>
              <a:rPr lang="pt-BR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patient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</a:t>
            </a:r>
            <a:r>
              <a:rPr lang="pt-BR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care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, </a:t>
            </a:r>
            <a:r>
              <a:rPr lang="pt-BR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such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as </a:t>
            </a:r>
            <a:r>
              <a:rPr lang="pt-BR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measuring</a:t>
            </a: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</a:t>
            </a:r>
            <a:r>
              <a:rPr lang="pt-BR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quality</a:t>
            </a: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</a:t>
            </a:r>
            <a:r>
              <a:rPr lang="pt-BR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of</a:t>
            </a: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</a:t>
            </a:r>
            <a:r>
              <a:rPr lang="pt-BR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care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. </a:t>
            </a:r>
          </a:p>
          <a:p>
            <a:endParaRPr lang="pt-BR" dirty="0"/>
          </a:p>
        </p:txBody>
      </p:sp>
      <p:pic>
        <p:nvPicPr>
          <p:cNvPr id="12" name="Picture 11" descr="Untitled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81" y="1010177"/>
            <a:ext cx="692541" cy="71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51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spaço Reservado para Texto 3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pt-BR" dirty="0" smtClean="0"/>
              <a:t>Nosso Desafio</a:t>
            </a:r>
            <a:endParaRPr lang="pt-BR" dirty="0"/>
          </a:p>
        </p:txBody>
      </p:sp>
      <p:sp>
        <p:nvSpPr>
          <p:cNvPr id="36" name="Espaço Reservado para Texto 35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Digitalizar e Disponibilizar</a:t>
            </a:r>
          </a:p>
          <a:p>
            <a:pPr lvl="1"/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Integridade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Prevenir Alterações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não </a:t>
            </a: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Autorizadas</a:t>
            </a:r>
          </a:p>
          <a:p>
            <a:pPr lvl="1"/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Confidencialidade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Garantir Acesso Mediante </a:t>
            </a: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Autorização</a:t>
            </a:r>
          </a:p>
          <a:p>
            <a:pPr lvl="1"/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Disponibilidade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Somente Para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Pessoas </a:t>
            </a: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Autorizadas</a:t>
            </a:r>
          </a:p>
          <a:p>
            <a:pPr lvl="1"/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Privacidade </a:t>
            </a: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 Informações Pessoais Reservadas</a:t>
            </a:r>
            <a:endParaRPr lang="pt-BR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Integrar </a:t>
            </a: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Diferentes Sistemas e Plataformas</a:t>
            </a:r>
            <a:endParaRPr lang="pt-B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Trafegar Sobre Meios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Confiáveis</a:t>
            </a:r>
          </a:p>
          <a:p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Ferramenta para Aprimorar a Gestão da Saúde</a:t>
            </a:r>
          </a:p>
          <a:p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Prover a Melhoria Continua</a:t>
            </a:r>
            <a:endParaRPr lang="pt-B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endParaRPr lang="pt-B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36381" lvl="1" indent="0">
              <a:buNone/>
            </a:pPr>
            <a:endParaRPr lang="pt-BR" sz="3100" dirty="0"/>
          </a:p>
          <a:p>
            <a:pPr>
              <a:buFont typeface="Wingdings" pitchFamily="2" charset="2"/>
              <a:buNone/>
              <a:defRPr/>
            </a:pPr>
            <a:endParaRPr lang="pt-BR" sz="2000" dirty="0"/>
          </a:p>
        </p:txBody>
      </p:sp>
      <p:pic>
        <p:nvPicPr>
          <p:cNvPr id="12" name="Picture 11" descr="Untitled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81" y="1010177"/>
            <a:ext cx="692541" cy="71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84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>
        <a:defPPr marL="0" indent="0" algn="l">
          <a:buNone/>
          <a:defRPr sz="1600" dirty="0" smtClean="0">
            <a:solidFill>
              <a:srgbClr val="2A2A28"/>
            </a:solidFill>
            <a:latin typeface="Myriad Pro"/>
            <a:cs typeface="Myriad Pro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810</TotalTime>
  <Words>284</Words>
  <Application>Microsoft Office PowerPoint</Application>
  <PresentationFormat>On-screen Show (4:3)</PresentationFormat>
  <Paragraphs>63</Paragraphs>
  <Slides>10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Visio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K360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amet,  consectetuer adipiscing elit.</dc:title>
  <dc:creator>Ronan Verling</dc:creator>
  <cp:lastModifiedBy>usuario</cp:lastModifiedBy>
  <cp:revision>77</cp:revision>
  <dcterms:created xsi:type="dcterms:W3CDTF">2013-08-06T19:40:36Z</dcterms:created>
  <dcterms:modified xsi:type="dcterms:W3CDTF">2014-09-04T06:05:35Z</dcterms:modified>
</cp:coreProperties>
</file>